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58" r:id="rId4"/>
    <p:sldId id="275" r:id="rId5"/>
    <p:sldId id="261" r:id="rId6"/>
    <p:sldId id="262" r:id="rId7"/>
    <p:sldId id="265" r:id="rId8"/>
    <p:sldId id="27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rgbClr val="FFFFFF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101FF"/>
    <a:srgbClr val="99CCFF"/>
    <a:srgbClr val="33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5484" autoAdjust="0"/>
  </p:normalViewPr>
  <p:slideViewPr>
    <p:cSldViewPr>
      <p:cViewPr>
        <p:scale>
          <a:sx n="58" d="100"/>
          <a:sy n="58" d="100"/>
        </p:scale>
        <p:origin x="1912" y="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94557-CDDE-4A6A-9122-582D9BA2F5BC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4331F1-494C-430D-ADB5-1F7CA4A8B41D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Lead </a:t>
          </a:r>
          <a:r>
            <a:rPr lang="it-IT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compounds</a:t>
          </a:r>
          <a:r>
            <a:rPr lang="it-IT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CE0C200D-B295-4CD3-AA0C-42ABBC185EBC}" type="parTrans" cxnId="{22E5D9D8-41AF-45D1-8734-4834B0EE4DE8}">
      <dgm:prSet/>
      <dgm:spPr/>
      <dgm:t>
        <a:bodyPr/>
        <a:lstStyle/>
        <a:p>
          <a:endParaRPr lang="it-IT"/>
        </a:p>
      </dgm:t>
    </dgm:pt>
    <dgm:pt modelId="{85BC9A86-BA11-4436-9464-8F390BF94580}" type="sibTrans" cxnId="{22E5D9D8-41AF-45D1-8734-4834B0EE4DE8}">
      <dgm:prSet/>
      <dgm:spPr/>
      <dgm:t>
        <a:bodyPr/>
        <a:lstStyle/>
        <a:p>
          <a:endParaRPr lang="it-IT"/>
        </a:p>
      </dgm:t>
    </dgm:pt>
    <dgm:pt modelId="{E8609ED2-6EF9-4F67-9E0C-A35EE5A56C0B}" type="pres">
      <dgm:prSet presAssocID="{70994557-CDDE-4A6A-9122-582D9BA2F5BC}" presName="Name0" presStyleCnt="0">
        <dgm:presLayoutVars>
          <dgm:chMax val="4"/>
          <dgm:resizeHandles val="exact"/>
        </dgm:presLayoutVars>
      </dgm:prSet>
      <dgm:spPr/>
    </dgm:pt>
    <dgm:pt modelId="{D4CF291D-33F0-4461-A13D-8362AB2B6AAA}" type="pres">
      <dgm:prSet presAssocID="{70994557-CDDE-4A6A-9122-582D9BA2F5BC}" presName="ellipse" presStyleLbl="trBgShp" presStyleIdx="0" presStyleCnt="1" custScaleX="163722" custScaleY="314448" custLinFactNeighborX="2958" custLinFactNeighborY="18218"/>
      <dgm:spPr/>
    </dgm:pt>
    <dgm:pt modelId="{DB64BE6D-5AFD-49F1-9BD8-1F91B451C726}" type="pres">
      <dgm:prSet presAssocID="{70994557-CDDE-4A6A-9122-582D9BA2F5BC}" presName="arrow1" presStyleLbl="fgShp" presStyleIdx="0" presStyleCnt="1" custLinFactNeighborX="5371" custLinFactNeighborY="-83287"/>
      <dgm:spPr>
        <a:solidFill>
          <a:srgbClr val="FF0000"/>
        </a:solidFill>
      </dgm:spPr>
    </dgm:pt>
    <dgm:pt modelId="{20ECCE83-5CC5-41D6-ABF6-2D8249953932}" type="pres">
      <dgm:prSet presAssocID="{70994557-CDDE-4A6A-9122-582D9BA2F5BC}" presName="rectangle" presStyleLbl="revTx" presStyleIdx="0" presStyleCnt="1" custScaleX="245896" custLinFactNeighborX="1225" custLinFactNeighborY="-36540">
        <dgm:presLayoutVars>
          <dgm:bulletEnabled val="1"/>
        </dgm:presLayoutVars>
      </dgm:prSet>
      <dgm:spPr/>
    </dgm:pt>
    <dgm:pt modelId="{9FF9BD0E-F2BB-4AA5-B7DF-24F2C61AFFE4}" type="pres">
      <dgm:prSet presAssocID="{70994557-CDDE-4A6A-9122-582D9BA2F5BC}" presName="funnel" presStyleLbl="trAlignAcc1" presStyleIdx="0" presStyleCnt="1" custScaleX="210768" custScaleY="109482" custLinFactNeighborX="12595" custLinFactNeighborY="-19307"/>
      <dgm:spPr>
        <a:solidFill>
          <a:srgbClr val="FF3300">
            <a:alpha val="40000"/>
          </a:srgbClr>
        </a:solidFill>
      </dgm:spPr>
    </dgm:pt>
  </dgm:ptLst>
  <dgm:cxnLst>
    <dgm:cxn modelId="{0FE79B36-8F30-48F6-9FB1-F4A92F106374}" type="presOf" srcId="{70994557-CDDE-4A6A-9122-582D9BA2F5BC}" destId="{E8609ED2-6EF9-4F67-9E0C-A35EE5A56C0B}" srcOrd="0" destOrd="0" presId="urn:microsoft.com/office/officeart/2005/8/layout/funnel1"/>
    <dgm:cxn modelId="{8FCEC6BC-E818-4B73-AA00-C163C3CDC2E2}" type="presOf" srcId="{944331F1-494C-430D-ADB5-1F7CA4A8B41D}" destId="{20ECCE83-5CC5-41D6-ABF6-2D8249953932}" srcOrd="0" destOrd="0" presId="urn:microsoft.com/office/officeart/2005/8/layout/funnel1"/>
    <dgm:cxn modelId="{22E5D9D8-41AF-45D1-8734-4834B0EE4DE8}" srcId="{70994557-CDDE-4A6A-9122-582D9BA2F5BC}" destId="{944331F1-494C-430D-ADB5-1F7CA4A8B41D}" srcOrd="0" destOrd="0" parTransId="{CE0C200D-B295-4CD3-AA0C-42ABBC185EBC}" sibTransId="{85BC9A86-BA11-4436-9464-8F390BF94580}"/>
    <dgm:cxn modelId="{F5940659-84EB-4EF7-8B98-3967F8C014BC}" type="presParOf" srcId="{E8609ED2-6EF9-4F67-9E0C-A35EE5A56C0B}" destId="{D4CF291D-33F0-4461-A13D-8362AB2B6AAA}" srcOrd="0" destOrd="0" presId="urn:microsoft.com/office/officeart/2005/8/layout/funnel1"/>
    <dgm:cxn modelId="{1EE889A9-3B41-4A61-8909-D2C91C90A1C4}" type="presParOf" srcId="{E8609ED2-6EF9-4F67-9E0C-A35EE5A56C0B}" destId="{DB64BE6D-5AFD-49F1-9BD8-1F91B451C726}" srcOrd="1" destOrd="0" presId="urn:microsoft.com/office/officeart/2005/8/layout/funnel1"/>
    <dgm:cxn modelId="{D5F9B611-859C-440F-A652-ACA9E810B16D}" type="presParOf" srcId="{E8609ED2-6EF9-4F67-9E0C-A35EE5A56C0B}" destId="{20ECCE83-5CC5-41D6-ABF6-2D8249953932}" srcOrd="2" destOrd="0" presId="urn:microsoft.com/office/officeart/2005/8/layout/funnel1"/>
    <dgm:cxn modelId="{358BC4F3-2F53-4015-A097-EA628D932918}" type="presParOf" srcId="{E8609ED2-6EF9-4F67-9E0C-A35EE5A56C0B}" destId="{9FF9BD0E-F2BB-4AA5-B7DF-24F2C61AFFE4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F291D-33F0-4461-A13D-8362AB2B6AAA}">
      <dsp:nvSpPr>
        <dsp:cNvPr id="0" name=""/>
        <dsp:cNvSpPr/>
      </dsp:nvSpPr>
      <dsp:spPr>
        <a:xfrm>
          <a:off x="276281" y="-162088"/>
          <a:ext cx="2827681" cy="188608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4BE6D-5AFD-49F1-9BD8-1F91B451C726}">
      <dsp:nvSpPr>
        <dsp:cNvPr id="0" name=""/>
        <dsp:cNvSpPr/>
      </dsp:nvSpPr>
      <dsp:spPr>
        <a:xfrm>
          <a:off x="1492332" y="1662085"/>
          <a:ext cx="334713" cy="214216"/>
        </a:xfrm>
        <a:prstGeom prst="down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CCE83-5CC5-41D6-ABF6-2D8249953932}">
      <dsp:nvSpPr>
        <dsp:cNvPr id="0" name=""/>
        <dsp:cNvSpPr/>
      </dsp:nvSpPr>
      <dsp:spPr>
        <a:xfrm>
          <a:off x="-333603" y="1865108"/>
          <a:ext cx="3950630" cy="401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Lead </a:t>
          </a:r>
          <a:r>
            <a:rPr lang="it-IT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compounds</a:t>
          </a:r>
          <a:r>
            <a:rPr lang="it-IT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-333603" y="1865108"/>
        <a:ext cx="3950630" cy="401656"/>
      </dsp:txXfrm>
    </dsp:sp>
    <dsp:sp modelId="{9FF9BD0E-F2BB-4AA5-B7DF-24F2C61AFFE4}">
      <dsp:nvSpPr>
        <dsp:cNvPr id="0" name=""/>
        <dsp:cNvSpPr/>
      </dsp:nvSpPr>
      <dsp:spPr>
        <a:xfrm>
          <a:off x="-333603" y="0"/>
          <a:ext cx="3950630" cy="1641702"/>
        </a:xfrm>
        <a:prstGeom prst="funnel">
          <a:avLst/>
        </a:prstGeom>
        <a:solidFill>
          <a:srgbClr val="FF33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3C562DA5-90EF-4254-8E33-4478F67981FB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204CF66-0317-4569-8607-638CB02F1B0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35DDD508-B602-4170-B20B-6017715F6A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93D40AB-CE79-44F5-A492-D5FC7CD2D6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CD3B69E4-7987-44E9-8325-6CA7F7D10C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D9D7D1F-63EC-4A61-BCDC-ED028A8BF15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4A82CEC0-DF21-4326-9F0B-0E473E0587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FBF763A-5ED1-40F6-96A8-56E767D06CE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altLang="it-IT"/>
              <a:t>BELLUTI MAIL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BF659CBC-590F-4B72-99E2-96B6BA7D80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8F63C96-8819-4ADB-99CB-FB14FB01A0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C7B41D9-B50F-4C39-AFDD-CAB5FDD1C8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3914438" y="-9742488"/>
            <a:ext cx="27830463" cy="20874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7D56FAF-CD5C-4D1A-8E5C-E2D74BB1B5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74185A60-464F-4D46-AF72-C04135E1BC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223F43C-60A8-430F-902A-8262DA5652F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altLang="it-IT" dirty="0"/>
              <a:t>Aggiungi calcone </a:t>
            </a:r>
            <a:r>
              <a:rPr lang="it-IT" altLang="it-IT" dirty="0" err="1"/>
              <a:t>curc</a:t>
            </a:r>
            <a:r>
              <a:rPr lang="it-IT" altLang="it-IT" dirty="0"/>
              <a:t> </a:t>
            </a:r>
            <a:r>
              <a:rPr lang="it-IT" altLang="it-IT" dirty="0" err="1"/>
              <a:t>benzofurano</a:t>
            </a:r>
            <a:r>
              <a:rPr lang="it-IT" altLang="it-IT" dirty="0"/>
              <a:t> </a:t>
            </a:r>
            <a:r>
              <a:rPr lang="it-IT" altLang="it-IT" dirty="0" err="1"/>
              <a:t>tam</a:t>
            </a:r>
            <a:r>
              <a:rPr lang="it-IT" altLang="it-IT" dirty="0"/>
              <a:t>, togli in caso </a:t>
            </a:r>
            <a:r>
              <a:rPr lang="it-IT" altLang="it-IT" dirty="0" err="1"/>
              <a:t>fenotiazina</a:t>
            </a:r>
            <a:r>
              <a:rPr lang="it-IT" altLang="it-IT" dirty="0"/>
              <a:t> </a:t>
            </a:r>
          </a:p>
          <a:p>
            <a:r>
              <a:rPr lang="it-IT" altLang="it-IT" dirty="0"/>
              <a:t>Dividere in </a:t>
            </a:r>
            <a:r>
              <a:rPr lang="it-IT" altLang="it-IT" dirty="0" err="1"/>
              <a:t>natural</a:t>
            </a:r>
            <a:r>
              <a:rPr lang="it-IT" altLang="it-IT" dirty="0"/>
              <a:t> like </a:t>
            </a:r>
            <a:r>
              <a:rPr lang="it-IT" altLang="it-IT" dirty="0" err="1"/>
              <a:t>scaffol</a:t>
            </a:r>
            <a:r>
              <a:rPr lang="it-IT" altLang="it-IT" dirty="0"/>
              <a:t> verde con scaffold </a:t>
            </a:r>
            <a:r>
              <a:rPr lang="it-IT" altLang="it-IT" dirty="0" err="1"/>
              <a:t>medicinal</a:t>
            </a:r>
            <a:r>
              <a:rPr lang="it-IT" altLang="it-IT" dirty="0"/>
              <a:t> </a:t>
            </a:r>
            <a:r>
              <a:rPr lang="it-IT" altLang="it-IT" dirty="0" err="1"/>
              <a:t>chemistry</a:t>
            </a:r>
            <a:r>
              <a:rPr lang="it-IT" altLang="it-IT" dirty="0"/>
              <a:t> ad esempio blu.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5">
            <a:extLst>
              <a:ext uri="{FF2B5EF4-FFF2-40B4-BE49-F238E27FC236}">
                <a16:creationId xmlns:a16="http://schemas.microsoft.com/office/drawing/2014/main" id="{E76C2348-1FB5-46C8-AB90-44072468BB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97B0F6EF-A6AB-4EFA-BE77-620399DAD4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AA11D111-9DDD-42D6-8C3C-4B3A4F0D84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905FCE5-7D58-4E6F-B928-4863997A590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75E0A9C7-099F-46C8-ACCD-250CFDF89C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98A4A1E-79F4-4831-A515-85C41A193A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75E0A9C7-099F-46C8-ACCD-250CFDF89C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98A4A1E-79F4-4831-A515-85C41A193A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altLang="it-IT"/>
              <a:t>NMR DECENTE, HPLC, CAMBIA FOTO NMR </a:t>
            </a:r>
          </a:p>
        </p:txBody>
      </p:sp>
    </p:spTree>
    <p:extLst>
      <p:ext uri="{BB962C8B-B14F-4D97-AF65-F5344CB8AC3E}">
        <p14:creationId xmlns:p14="http://schemas.microsoft.com/office/powerpoint/2010/main" val="414370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5">
            <a:extLst>
              <a:ext uri="{FF2B5EF4-FFF2-40B4-BE49-F238E27FC236}">
                <a16:creationId xmlns:a16="http://schemas.microsoft.com/office/drawing/2014/main" id="{209C7990-5878-47C5-BEAD-66E9820152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1026">
            <a:extLst>
              <a:ext uri="{FF2B5EF4-FFF2-40B4-BE49-F238E27FC236}">
                <a16:creationId xmlns:a16="http://schemas.microsoft.com/office/drawing/2014/main" id="{2F942E61-2E8A-4600-96B4-F9AC916DB68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20167801-822F-429E-BE4E-F99E344E21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1D1D561-81B8-4D4B-B124-DF3180483D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01A24-517C-4E49-8405-075BD68103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0B622-DBA3-4ACF-AEBD-E0034B4CAD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B361A-B3ED-4FA2-91D3-E2710D0B09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0F81-B4A0-495F-AC6A-988A8233A0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735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0543F4-AFAA-4949-8F50-632C308B72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F3CF02-DC14-4E2B-AC54-8CC4092C4C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B630B-76AB-438B-A831-5C6B439D279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B62B5-CF4F-4BB3-A22A-054E8B5ADC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615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7515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7515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328C8-7601-45A0-A537-874B6047C4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71473D-579D-4A44-AF96-7A96464CB23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7A6F9-E086-4EB1-B830-80A5B3D354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ED262-F866-4997-93E8-AB12AEFD8F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849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66EBCF-CCF7-4E39-88CE-05735B2D7B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3465F-9CF8-4E38-90DC-989A4B7905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E00A5F-8981-4167-969F-5DF0384CDA4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A2DA-5BFC-4AE0-BDA0-47E5E42C37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705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BAFF7-D78E-40FE-BBFD-D757C08C4E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2A86B-C35F-47F1-80F0-76046E163E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20483-D92C-4B81-BC06-F6202E7152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DDB3A-C7DB-4B70-84F5-6FA0930B4F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293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528A5-17BC-43AE-9765-44ADCAF7B6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987DC-6401-45B8-BF3C-C79BE30D3CB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AC854-8F89-4E6C-B931-DB6B9335F3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F089D-3C0E-4FB3-BA1E-90F6110370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42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8E3C5F-8186-4B21-8CA2-7FC1280652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86310EA-5E88-4FCB-833A-2F24548199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B89DF36-C25B-4391-8312-3AD20B3914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A0FA8-796B-45B5-9D45-4FB25E6F35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763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3595A68-A23D-4724-95FD-BF096E6BD6E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82CB46B-B4E0-4FF4-BBB8-188E5DF206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FA68D6A-DDF6-45E8-B010-13867FDC060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DE4AF-9B01-4D96-B60C-E8340D9613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629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1FAB1AC-CA29-4153-8D2C-744453726B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A0825E-F77B-4BE7-B1BC-72DB4B36FA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2C7EB-4324-4FAE-ABAE-72DF29660EC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6EADD-BC81-4C38-8BA0-AE9FA854321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710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CFD8447-4CDD-492D-968C-1468925363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28B61B-7DB4-4535-8140-D301F14201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EDA72A-1CFF-441A-9516-B99D26A5B8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7CD7-025C-4D99-B1DC-A3015AEED5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425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DA68E3-6B01-497E-903B-C5FCF45DF8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261785-22EA-4BB2-A4E9-27FFBB56AF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2EA1799-F9C7-486C-94E5-578882C61C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A7FFA-FF23-41B0-9D91-107125CBAD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54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151B9C-4A53-4640-ADD8-D7572F682E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3DFC2A0-DD17-4EC1-B37E-7250F8D578E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D1B020-F32D-498E-891A-56FC38D2B4E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AC771-080D-48B8-9AE9-51C6CBBC78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863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1379CF9-1471-424C-8D61-7E10FE78E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22F87BE-D4E0-410C-AE9A-1C05CAF3A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DC3E-A605-49B3-8942-6EDCBB1FF7B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0">
                <a:solidFill>
                  <a:srgbClr val="000000"/>
                </a:solidFill>
                <a:latin typeface="+mn-lt"/>
                <a:ea typeface="SimSun" charset="-122"/>
                <a:cs typeface="Lucida Sans Unicode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B7AE7C-406A-4877-95AD-53F0603D16C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0">
                <a:solidFill>
                  <a:srgbClr val="000000"/>
                </a:solidFill>
                <a:latin typeface="+mn-lt"/>
                <a:ea typeface="SimSun" charset="-122"/>
                <a:cs typeface="Lucida Sans Unicode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D63A2E-71BE-474A-B517-7AC5D6AF5D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100000"/>
              <a:defRPr sz="2400" b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C6BA1BAB-66B1-43D5-BA51-8C025D10446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emf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18" Type="http://schemas.openxmlformats.org/officeDocument/2006/relationships/diagramData" Target="../diagrams/data1.xml"/><Relationship Id="rId26" Type="http://schemas.openxmlformats.org/officeDocument/2006/relationships/image" Target="../media/image7.emf"/><Relationship Id="rId3" Type="http://schemas.openxmlformats.org/officeDocument/2006/relationships/notesSlide" Target="../notesSlides/notesSlide3.xml"/><Relationship Id="rId21" Type="http://schemas.openxmlformats.org/officeDocument/2006/relationships/diagramColors" Target="../diagrams/colors1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17" Type="http://schemas.openxmlformats.org/officeDocument/2006/relationships/image" Target="../media/image17.png"/><Relationship Id="rId25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diagramQuickStyle" Target="../diagrams/quickStyle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png"/><Relationship Id="rId24" Type="http://schemas.openxmlformats.org/officeDocument/2006/relationships/image" Target="../media/image6.emf"/><Relationship Id="rId5" Type="http://schemas.openxmlformats.org/officeDocument/2006/relationships/image" Target="../media/image4.emf"/><Relationship Id="rId15" Type="http://schemas.openxmlformats.org/officeDocument/2006/relationships/image" Target="../media/image15.png"/><Relationship Id="rId23" Type="http://schemas.openxmlformats.org/officeDocument/2006/relationships/oleObject" Target="../embeddings/oleObject3.bin"/><Relationship Id="rId28" Type="http://schemas.openxmlformats.org/officeDocument/2006/relationships/image" Target="../media/image8.emf"/><Relationship Id="rId10" Type="http://schemas.openxmlformats.org/officeDocument/2006/relationships/image" Target="../media/image10.png"/><Relationship Id="rId19" Type="http://schemas.openxmlformats.org/officeDocument/2006/relationships/diagramLayout" Target="../diagrams/layout1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microsoft.com/office/2007/relationships/diagramDrawing" Target="../diagrams/drawing1.xml"/><Relationship Id="rId27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4727EA9C-A1FF-4FD1-903F-779124CF7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84784"/>
            <a:ext cx="7772400" cy="14351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LABORATORIO DI CHIMICA FARMACEUTICA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61E3AEA7-D7B0-4D13-BF74-A31B4714317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032212" y="3645024"/>
            <a:ext cx="3384376" cy="2347913"/>
          </a:xfrm>
        </p:spPr>
        <p:txBody>
          <a:bodyPr/>
          <a:lstStyle/>
          <a:p>
            <a:pPr marL="0" indent="0" algn="ctr" eaLnBrk="1" hangingPunct="1">
              <a:buClr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Dott.ssa F. Belluti</a:t>
            </a:r>
          </a:p>
          <a:p>
            <a:pPr marL="0" indent="0" algn="ctr" eaLnBrk="1" hangingPunct="1">
              <a:buClr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Prof.ssa  A. Bisi </a:t>
            </a:r>
          </a:p>
          <a:p>
            <a:pPr marL="0" indent="0" algn="ctr" eaLnBrk="1" hangingPunct="1">
              <a:buClr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Prof.ssa  S. Gobbi</a:t>
            </a:r>
          </a:p>
          <a:p>
            <a:pPr marL="0" indent="0" algn="ctr" eaLnBrk="1" hangingPunct="1">
              <a:buClr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Dott.ssa A. Rampa </a:t>
            </a:r>
          </a:p>
          <a:p>
            <a:pPr marL="0" indent="0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rgbClr val="3366FF"/>
                </a:solidFill>
              </a:rPr>
              <a:t>			</a:t>
            </a:r>
            <a:endParaRPr lang="it-IT" altLang="it-IT" dirty="0">
              <a:solidFill>
                <a:srgbClr val="3366FF"/>
              </a:solidFill>
            </a:endParaRPr>
          </a:p>
          <a:p>
            <a:pPr marL="0" indent="0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CC3300"/>
                </a:solidFill>
              </a:rPr>
              <a:t>			</a:t>
            </a:r>
          </a:p>
          <a:p>
            <a:pPr marL="0" indent="0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CC3300"/>
                </a:solidFill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3">
            <a:extLst>
              <a:ext uri="{FF2B5EF4-FFF2-40B4-BE49-F238E27FC236}">
                <a16:creationId xmlns:a16="http://schemas.microsoft.com/office/drawing/2014/main" id="{D9218C96-22F3-492F-BAB0-E6BD5D5D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908720"/>
            <a:ext cx="5357813" cy="1357313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 durata della tesi varia da 6 a 8 mesi</a:t>
            </a:r>
          </a:p>
        </p:txBody>
      </p:sp>
      <p:sp>
        <p:nvSpPr>
          <p:cNvPr id="21509" name="AutoShape 4">
            <a:extLst>
              <a:ext uri="{FF2B5EF4-FFF2-40B4-BE49-F238E27FC236}">
                <a16:creationId xmlns:a16="http://schemas.microsoft.com/office/drawing/2014/main" id="{833DB4F9-86B5-49E7-9D0E-A73F81599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4413920"/>
            <a:ext cx="5357813" cy="785813"/>
          </a:xfrm>
          <a:prstGeom prst="flowChartAlternateProcess">
            <a:avLst/>
          </a:prstGeom>
          <a:solidFill>
            <a:srgbClr val="FFFFFF"/>
          </a:solidFill>
          <a:ln w="25527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Saggi attività biologica</a:t>
            </a:r>
            <a:r>
              <a:rPr lang="it-IT" altLang="it-IT"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510" name="AutoShape 7">
            <a:extLst>
              <a:ext uri="{FF2B5EF4-FFF2-40B4-BE49-F238E27FC236}">
                <a16:creationId xmlns:a16="http://schemas.microsoft.com/office/drawing/2014/main" id="{0BE7748D-EB35-4612-8F56-DE5E593428B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18843" y="3160589"/>
            <a:ext cx="1608138" cy="457200"/>
          </a:xfrm>
          <a:custGeom>
            <a:avLst/>
            <a:gdLst>
              <a:gd name="T0" fmla="*/ 1092619 w 1607355"/>
              <a:gd name="T1" fmla="*/ 0 h 1035851"/>
              <a:gd name="T2" fmla="*/ 0 w 1607355"/>
              <a:gd name="T3" fmla="*/ 3829 h 1035851"/>
              <a:gd name="T4" fmla="*/ 1092619 w 1607355"/>
              <a:gd name="T5" fmla="*/ 7659 h 1035851"/>
              <a:gd name="T6" fmla="*/ 1612059 w 1607355"/>
              <a:gd name="T7" fmla="*/ 3829 h 1035851"/>
              <a:gd name="T8" fmla="*/ 0 60000 65536"/>
              <a:gd name="T9" fmla="*/ 0 60000 65536"/>
              <a:gd name="T10" fmla="*/ 0 60000 65536"/>
              <a:gd name="T11" fmla="*/ 0 60000 65536"/>
              <a:gd name="T12" fmla="*/ 161852 w 1607355"/>
              <a:gd name="T13" fmla="*/ 258963 h 1035851"/>
              <a:gd name="T14" fmla="*/ 1348392 w 1607355"/>
              <a:gd name="T15" fmla="*/ 776888 h 10358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7355" h="1035851">
                <a:moveTo>
                  <a:pt x="0" y="258963"/>
                </a:moveTo>
                <a:lnTo>
                  <a:pt x="32370" y="258963"/>
                </a:lnTo>
                <a:lnTo>
                  <a:pt x="32370" y="776888"/>
                </a:lnTo>
                <a:lnTo>
                  <a:pt x="0" y="776888"/>
                </a:lnTo>
                <a:lnTo>
                  <a:pt x="0" y="258963"/>
                </a:lnTo>
                <a:close/>
                <a:moveTo>
                  <a:pt x="64741" y="258963"/>
                </a:moveTo>
                <a:lnTo>
                  <a:pt x="129481" y="258963"/>
                </a:lnTo>
                <a:lnTo>
                  <a:pt x="129481" y="776888"/>
                </a:lnTo>
                <a:lnTo>
                  <a:pt x="64741" y="776888"/>
                </a:lnTo>
                <a:lnTo>
                  <a:pt x="64741" y="258963"/>
                </a:lnTo>
                <a:close/>
                <a:moveTo>
                  <a:pt x="161852" y="258963"/>
                </a:moveTo>
                <a:lnTo>
                  <a:pt x="1089430" y="258963"/>
                </a:lnTo>
                <a:lnTo>
                  <a:pt x="1089430" y="0"/>
                </a:lnTo>
                <a:lnTo>
                  <a:pt x="1607355" y="517926"/>
                </a:lnTo>
                <a:lnTo>
                  <a:pt x="1089430" y="1035851"/>
                </a:lnTo>
                <a:lnTo>
                  <a:pt x="1089430" y="776888"/>
                </a:lnTo>
                <a:lnTo>
                  <a:pt x="161852" y="776888"/>
                </a:lnTo>
                <a:lnTo>
                  <a:pt x="161852" y="2589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1511" name="AutoShape 8">
            <a:extLst>
              <a:ext uri="{FF2B5EF4-FFF2-40B4-BE49-F238E27FC236}">
                <a16:creationId xmlns:a16="http://schemas.microsoft.com/office/drawing/2014/main" id="{AAC1ED20-FF04-4036-91D0-5482AD9F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512" y="2889920"/>
            <a:ext cx="2286000" cy="785813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Tirocinio</a:t>
            </a:r>
            <a:r>
              <a:rPr lang="it-IT" altLang="it-IT"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AutoShape 4">
            <a:extLst>
              <a:ext uri="{FF2B5EF4-FFF2-40B4-BE49-F238E27FC236}">
                <a16:creationId xmlns:a16="http://schemas.microsoft.com/office/drawing/2014/main" id="{348DFE91-6573-437C-A530-93ADB3541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75" y="258095"/>
            <a:ext cx="4362450" cy="1047750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Domande Frequenti</a:t>
            </a:r>
            <a:r>
              <a:rPr lang="it-IT" altLang="it-IT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92BA1A21-F5C5-4876-9FC3-0FF91A6EB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34" y="1877343"/>
            <a:ext cx="3752850" cy="785812"/>
          </a:xfrm>
          <a:prstGeom prst="flowChartAlternateProcess">
            <a:avLst/>
          </a:prstGeom>
          <a:solidFill>
            <a:srgbClr val="FFFFFF"/>
          </a:solidFill>
          <a:ln w="25527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 sono esami consigliati?</a:t>
            </a:r>
          </a:p>
        </p:txBody>
      </p:sp>
      <p:sp>
        <p:nvSpPr>
          <p:cNvPr id="16390" name="AutoShape 6">
            <a:extLst>
              <a:ext uri="{FF2B5EF4-FFF2-40B4-BE49-F238E27FC236}">
                <a16:creationId xmlns:a16="http://schemas.microsoft.com/office/drawing/2014/main" id="{7E72D084-190D-47FA-9CC7-291C8F96D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74" y="3472755"/>
            <a:ext cx="3733800" cy="862013"/>
          </a:xfrm>
          <a:prstGeom prst="flowChartAlternateProcess">
            <a:avLst/>
          </a:prstGeom>
          <a:solidFill>
            <a:srgbClr val="FFFFFF"/>
          </a:solidFill>
          <a:ln w="25527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possono dare esami durante la tesi?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1" name="AutoShape 7">
            <a:extLst>
              <a:ext uri="{FF2B5EF4-FFF2-40B4-BE49-F238E27FC236}">
                <a16:creationId xmlns:a16="http://schemas.microsoft.com/office/drawing/2014/main" id="{F7EA48E1-870E-4490-8F98-6210A86B6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2" y="5163468"/>
            <a:ext cx="3681412" cy="785812"/>
          </a:xfrm>
          <a:prstGeom prst="flowChartAlternateProcess">
            <a:avLst/>
          </a:prstGeom>
          <a:solidFill>
            <a:srgbClr val="FFFFFF"/>
          </a:solidFill>
          <a:ln w="25527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quale anticipo conviene INFORMARSI?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id="{43DC33CC-1AFD-4D60-99FB-52F6380B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097" y="1877343"/>
            <a:ext cx="4071937" cy="785812"/>
          </a:xfrm>
          <a:prstGeom prst="roundRect">
            <a:avLst>
              <a:gd name="adj" fmla="val 16667"/>
            </a:avLst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Chimica Farmaceutica I e/o II, CA.S.C.O. e M.S.P.F.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4" name="AutoShape 10">
            <a:extLst>
              <a:ext uri="{FF2B5EF4-FFF2-40B4-BE49-F238E27FC236}">
                <a16:creationId xmlns:a16="http://schemas.microsoft.com/office/drawing/2014/main" id="{FED3EC96-AE7E-4B8C-8E75-CB9A5FE5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674" y="3548955"/>
            <a:ext cx="4071938" cy="785813"/>
          </a:xfrm>
          <a:prstGeom prst="roundRect">
            <a:avLst>
              <a:gd name="adj" fmla="val 16667"/>
            </a:avLst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28669AEC-648E-418D-A87F-52C539E56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097" y="5163468"/>
            <a:ext cx="4071937" cy="785812"/>
          </a:xfrm>
          <a:prstGeom prst="roundRect">
            <a:avLst>
              <a:gd name="adj" fmla="val 16667"/>
            </a:avLst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6-8 mesi</a:t>
            </a:r>
            <a:r>
              <a:rPr lang="it-IT" altLang="it-IT" sz="24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66" name="Line 16">
            <a:extLst>
              <a:ext uri="{FF2B5EF4-FFF2-40B4-BE49-F238E27FC236}">
                <a16:creationId xmlns:a16="http://schemas.microsoft.com/office/drawing/2014/main" id="{D3F8D7C7-6746-4360-BD13-809DA3913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2244055"/>
            <a:ext cx="457200" cy="0"/>
          </a:xfrm>
          <a:prstGeom prst="line">
            <a:avLst/>
          </a:prstGeom>
          <a:noFill/>
          <a:ln w="189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cs typeface="Calibri" panose="020F0502020204030204" pitchFamily="34" charset="0"/>
            </a:endParaRPr>
          </a:p>
        </p:txBody>
      </p:sp>
      <p:sp>
        <p:nvSpPr>
          <p:cNvPr id="23567" name="Line 17">
            <a:extLst>
              <a:ext uri="{FF2B5EF4-FFF2-40B4-BE49-F238E27FC236}">
                <a16:creationId xmlns:a16="http://schemas.microsoft.com/office/drawing/2014/main" id="{BE361CE8-CFAB-4959-AA7A-1AF2D541C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9074" y="3929955"/>
            <a:ext cx="457200" cy="0"/>
          </a:xfrm>
          <a:prstGeom prst="line">
            <a:avLst/>
          </a:prstGeom>
          <a:noFill/>
          <a:ln w="189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cs typeface="Calibri" panose="020F0502020204030204" pitchFamily="34" charset="0"/>
            </a:endParaRPr>
          </a:p>
        </p:txBody>
      </p:sp>
      <p:sp>
        <p:nvSpPr>
          <p:cNvPr id="23568" name="Line 18">
            <a:extLst>
              <a:ext uri="{FF2B5EF4-FFF2-40B4-BE49-F238E27FC236}">
                <a16:creationId xmlns:a16="http://schemas.microsoft.com/office/drawing/2014/main" id="{75CA2335-AA50-412C-ACEA-21BF03B8A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5520655"/>
            <a:ext cx="457200" cy="0"/>
          </a:xfrm>
          <a:prstGeom prst="line">
            <a:avLst/>
          </a:prstGeom>
          <a:noFill/>
          <a:ln w="189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>
            <a:extLst>
              <a:ext uri="{FF2B5EF4-FFF2-40B4-BE49-F238E27FC236}">
                <a16:creationId xmlns:a16="http://schemas.microsoft.com/office/drawing/2014/main" id="{D91E5AED-A4A1-4945-9EBB-BABA5F5AA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124744"/>
            <a:ext cx="7172275" cy="4018756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4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4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4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4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000" dirty="0">
                <a:solidFill>
                  <a:schemeClr val="accent2"/>
                </a:solidFill>
                <a:latin typeface="Calibri" panose="020F0502020204030204" pitchFamily="34" charset="0"/>
              </a:rPr>
              <a:t>Contatti: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chemeClr val="accent2"/>
                </a:solidFill>
                <a:latin typeface="Calibri" panose="020F0502020204030204" pitchFamily="34" charset="0"/>
              </a:rPr>
              <a:t>Dott.ssa Federica Belluti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chemeClr val="accent2"/>
                </a:solidFill>
                <a:latin typeface="Calibri" panose="020F0502020204030204" pitchFamily="34" charset="0"/>
              </a:rPr>
              <a:t>federica.belluti@unibo.it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630E2FC-EE74-4325-87B5-D50829088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203" y="679917"/>
            <a:ext cx="5493593" cy="1047750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 ulteriori informazioni</a:t>
            </a:r>
            <a:endParaRPr lang="it-IT" altLang="it-IT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3">
            <a:extLst>
              <a:ext uri="{FF2B5EF4-FFF2-40B4-BE49-F238E27FC236}">
                <a16:creationId xmlns:a16="http://schemas.microsoft.com/office/drawing/2014/main" id="{49C2C1BB-2B1A-47DA-8C53-24B2171DE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6063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800">
                <a:solidFill>
                  <a:schemeClr val="accent2"/>
                </a:solidFill>
                <a:latin typeface="Calibri" panose="020F0502020204030204" pitchFamily="34" charset="0"/>
              </a:rPr>
              <a:t>A presto e grazie per l’attenzione!</a:t>
            </a:r>
          </a:p>
        </p:txBody>
      </p:sp>
      <p:pic>
        <p:nvPicPr>
          <p:cNvPr id="27653" name="Picture 4">
            <a:extLst>
              <a:ext uri="{FF2B5EF4-FFF2-40B4-BE49-F238E27FC236}">
                <a16:creationId xmlns:a16="http://schemas.microsoft.com/office/drawing/2014/main" id="{4682F16A-511A-44FF-B3BB-5FE9B79C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929188"/>
            <a:ext cx="177641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4" name="Picture 5">
            <a:extLst>
              <a:ext uri="{FF2B5EF4-FFF2-40B4-BE49-F238E27FC236}">
                <a16:creationId xmlns:a16="http://schemas.microsoft.com/office/drawing/2014/main" id="{9E9D8262-0B6E-4491-8648-F83A9014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857750"/>
            <a:ext cx="182721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5" name="Picture 6">
            <a:extLst>
              <a:ext uri="{FF2B5EF4-FFF2-40B4-BE49-F238E27FC236}">
                <a16:creationId xmlns:a16="http://schemas.microsoft.com/office/drawing/2014/main" id="{F9FDEE82-0B01-4BD4-B1E9-29314E680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001713"/>
            <a:ext cx="18494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6" name="Picture 7">
            <a:extLst>
              <a:ext uri="{FF2B5EF4-FFF2-40B4-BE49-F238E27FC236}">
                <a16:creationId xmlns:a16="http://schemas.microsoft.com/office/drawing/2014/main" id="{E4474FFD-E9D2-4444-8434-2E2056B3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57162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7" name="Picture 8">
            <a:extLst>
              <a:ext uri="{FF2B5EF4-FFF2-40B4-BE49-F238E27FC236}">
                <a16:creationId xmlns:a16="http://schemas.microsoft.com/office/drawing/2014/main" id="{70BF5879-7E16-4378-ABCF-EE7E3DE5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1428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5">
            <a:extLst>
              <a:ext uri="{FF2B5EF4-FFF2-40B4-BE49-F238E27FC236}">
                <a16:creationId xmlns:a16="http://schemas.microsoft.com/office/drawing/2014/main" id="{5E7BD97C-3023-46F6-918B-94004D82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992" y="3765588"/>
            <a:ext cx="5062016" cy="1512167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Antitumorali</a:t>
            </a:r>
            <a:br>
              <a:rPr lang="it-IT" altLang="it-IT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Malattie neurodegenerative </a:t>
            </a:r>
            <a:br>
              <a:rPr lang="it-IT" altLang="it-IT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Malattie Parassitarie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4B02CE-8D2A-4B7E-87C2-E8FBCBC4A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840717" cy="843558"/>
          </a:xfrm>
          <a:prstGeom prst="rect">
            <a:avLst/>
          </a:prstGeom>
        </p:spPr>
      </p:pic>
      <p:sp>
        <p:nvSpPr>
          <p:cNvPr id="5123" name="AutoShape 3">
            <a:extLst>
              <a:ext uri="{FF2B5EF4-FFF2-40B4-BE49-F238E27FC236}">
                <a16:creationId xmlns:a16="http://schemas.microsoft.com/office/drawing/2014/main" id="{FE1D9F6F-D956-4D95-9876-F893E23AD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992" y="1082464"/>
            <a:ext cx="5062016" cy="995561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Argomenti di  ricerca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9735F55C-03DE-459A-9C84-21FEF1EA18F6}"/>
              </a:ext>
            </a:extLst>
          </p:cNvPr>
          <p:cNvSpPr/>
          <p:nvPr/>
        </p:nvSpPr>
        <p:spPr bwMode="auto">
          <a:xfrm>
            <a:off x="4427984" y="2492896"/>
            <a:ext cx="468052" cy="93610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alibri" pitchFamily="32" charset="0"/>
              <a:ea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11">
            <a:extLst>
              <a:ext uri="{FF2B5EF4-FFF2-40B4-BE49-F238E27FC236}">
                <a16:creationId xmlns:a16="http://schemas.microsoft.com/office/drawing/2014/main" id="{FD1F6713-6199-40CF-9E9E-075FC8222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8" y="844901"/>
            <a:ext cx="4473501" cy="2936429"/>
          </a:xfrm>
          <a:prstGeom prst="flowChartAlternateProcess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174" name="Oggetto 1">
            <a:extLst>
              <a:ext uri="{FF2B5EF4-FFF2-40B4-BE49-F238E27FC236}">
                <a16:creationId xmlns:a16="http://schemas.microsoft.com/office/drawing/2014/main" id="{04341853-A1CF-4C78-BA00-937160C93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695784"/>
              </p:ext>
            </p:extLst>
          </p:nvPr>
        </p:nvGraphicFramePr>
        <p:xfrm>
          <a:off x="302220" y="1261050"/>
          <a:ext cx="4116387" cy="225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CS ChemDraw Drawing" r:id="rId4" imgW="4116152" imgH="2252333" progId="ChemDraw.Document.6.0">
                  <p:embed/>
                </p:oleObj>
              </mc:Choice>
              <mc:Fallback>
                <p:oleObj name="CS ChemDraw Drawing" r:id="rId4" imgW="4116152" imgH="2252333" progId="ChemDraw.Document.6.0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20" y="1261050"/>
                        <a:ext cx="4116387" cy="225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AutoShape 11">
            <a:extLst>
              <a:ext uri="{FF2B5EF4-FFF2-40B4-BE49-F238E27FC236}">
                <a16:creationId xmlns:a16="http://schemas.microsoft.com/office/drawing/2014/main" id="{C7C972AF-206E-46B8-A71C-00F65630C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321" y="844901"/>
            <a:ext cx="4321175" cy="2936429"/>
          </a:xfrm>
          <a:prstGeom prst="flowChartAlternateProcess">
            <a:avLst/>
          </a:prstGeom>
          <a:noFill/>
          <a:ln w="38100">
            <a:solidFill>
              <a:srgbClr val="0101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176" name="Oggetto 2">
            <a:extLst>
              <a:ext uri="{FF2B5EF4-FFF2-40B4-BE49-F238E27FC236}">
                <a16:creationId xmlns:a16="http://schemas.microsoft.com/office/drawing/2014/main" id="{B9F974F9-8C54-40D3-A44F-30791DC768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37083"/>
              </p:ext>
            </p:extLst>
          </p:nvPr>
        </p:nvGraphicFramePr>
        <p:xfrm>
          <a:off x="5461446" y="901010"/>
          <a:ext cx="3014663" cy="282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CS ChemDraw Drawing" r:id="rId6" imgW="3014295" imgH="2823833" progId="ChemDraw.Document.6.0">
                  <p:embed/>
                </p:oleObj>
              </mc:Choice>
              <mc:Fallback>
                <p:oleObj name="CS ChemDraw Drawing" r:id="rId6" imgW="3014295" imgH="2823833" progId="ChemDraw.Document.6.0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446" y="901010"/>
                        <a:ext cx="3014663" cy="282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9D87B5EB-9746-4BAC-BB84-D2E10AE99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283" y="6014442"/>
            <a:ext cx="840717" cy="8435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7BB1C8-6FEC-417B-B7F5-D14023AAC83D}"/>
              </a:ext>
            </a:extLst>
          </p:cNvPr>
          <p:cNvSpPr txBox="1"/>
          <p:nvPr/>
        </p:nvSpPr>
        <p:spPr>
          <a:xfrm>
            <a:off x="3713531" y="3854839"/>
            <a:ext cx="1770043" cy="46204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it-IT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it-IT" sz="16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it-IT" sz="1600" b="1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1D1E34B7-D3EE-4AFF-9388-27292D1A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750">
            <a:off x="3215224" y="5168281"/>
            <a:ext cx="1789336" cy="4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4BAF039A-F1BA-43AE-8468-241DBCB6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750">
            <a:off x="3382118" y="5413315"/>
            <a:ext cx="1536014" cy="4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88DB9929-0575-4C19-BE49-12231081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3127">
            <a:off x="3204459" y="4586986"/>
            <a:ext cx="1308917" cy="35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1">
            <a:extLst>
              <a:ext uri="{FF2B5EF4-FFF2-40B4-BE49-F238E27FC236}">
                <a16:creationId xmlns:a16="http://schemas.microsoft.com/office/drawing/2014/main" id="{8B3A1743-27D8-44A7-B28B-6ED04536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898">
            <a:off x="4353421" y="5523419"/>
            <a:ext cx="1550325" cy="3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48">
            <a:extLst>
              <a:ext uri="{FF2B5EF4-FFF2-40B4-BE49-F238E27FC236}">
                <a16:creationId xmlns:a16="http://schemas.microsoft.com/office/drawing/2014/main" id="{424FD18D-C9EA-431C-AEBB-142DD42C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805492">
            <a:off x="3835235" y="5585459"/>
            <a:ext cx="1399471" cy="34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49">
            <a:extLst>
              <a:ext uri="{FF2B5EF4-FFF2-40B4-BE49-F238E27FC236}">
                <a16:creationId xmlns:a16="http://schemas.microsoft.com/office/drawing/2014/main" id="{FDA60BFF-E877-4CBB-8B8C-6E37F925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943750">
            <a:off x="4483450" y="5464830"/>
            <a:ext cx="1321394" cy="43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50">
            <a:extLst>
              <a:ext uri="{FF2B5EF4-FFF2-40B4-BE49-F238E27FC236}">
                <a16:creationId xmlns:a16="http://schemas.microsoft.com/office/drawing/2014/main" id="{D171010A-CDAE-4B2E-859C-F42C84A7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661536">
            <a:off x="4082642" y="4677798"/>
            <a:ext cx="1142101" cy="43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51">
            <a:extLst>
              <a:ext uri="{FF2B5EF4-FFF2-40B4-BE49-F238E27FC236}">
                <a16:creationId xmlns:a16="http://schemas.microsoft.com/office/drawing/2014/main" id="{9AB09FC3-EB09-43D9-A6E6-09F5C615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943750">
            <a:off x="3279041" y="4834778"/>
            <a:ext cx="1042335" cy="31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54">
            <a:extLst>
              <a:ext uri="{FF2B5EF4-FFF2-40B4-BE49-F238E27FC236}">
                <a16:creationId xmlns:a16="http://schemas.microsoft.com/office/drawing/2014/main" id="{6F9FBAFE-F130-4442-8A47-E27AE11D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943750">
            <a:off x="4050077" y="4964043"/>
            <a:ext cx="1198281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B46FD47D-755C-4D82-BE11-5191A6D11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806376"/>
              </p:ext>
            </p:extLst>
          </p:nvPr>
        </p:nvGraphicFramePr>
        <p:xfrm>
          <a:off x="2987824" y="4527191"/>
          <a:ext cx="3283424" cy="214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830BA6A1-A3A4-4A2A-87BB-A43D972556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946558"/>
              </p:ext>
            </p:extLst>
          </p:nvPr>
        </p:nvGraphicFramePr>
        <p:xfrm>
          <a:off x="4738976" y="4443833"/>
          <a:ext cx="1033517" cy="365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CS ChemDraw Drawing" r:id="rId23" imgW="2825496" imgH="999586" progId="ChemDraw.Document.6.0">
                  <p:embed/>
                </p:oleObj>
              </mc:Choice>
              <mc:Fallback>
                <p:oleObj name="CS ChemDraw Drawing" r:id="rId23" imgW="2825496" imgH="999586" progId="ChemDraw.Document.6.0">
                  <p:embed/>
                  <p:pic>
                    <p:nvPicPr>
                      <p:cNvPr id="34" name="Oggetto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976" y="4443833"/>
                        <a:ext cx="1033517" cy="3659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1">
            <a:extLst>
              <a:ext uri="{FF2B5EF4-FFF2-40B4-BE49-F238E27FC236}">
                <a16:creationId xmlns:a16="http://schemas.microsoft.com/office/drawing/2014/main" id="{74862ABB-558E-47C1-A84F-12AB3F6B7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962691"/>
              </p:ext>
            </p:extLst>
          </p:nvPr>
        </p:nvGraphicFramePr>
        <p:xfrm>
          <a:off x="4457970" y="5096544"/>
          <a:ext cx="1674526" cy="359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CS ChemDraw Drawing" r:id="rId25" imgW="3884760" imgH="833743" progId="ChemDraw.Document.6.0">
                  <p:embed/>
                </p:oleObj>
              </mc:Choice>
              <mc:Fallback>
                <p:oleObj name="CS ChemDraw Drawing" r:id="rId25" imgW="3884760" imgH="833743" progId="ChemDraw.Document.6.0">
                  <p:embed/>
                  <p:pic>
                    <p:nvPicPr>
                      <p:cNvPr id="35" name="Oggetto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970" y="5096544"/>
                        <a:ext cx="1674526" cy="35983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ggetto 22">
            <a:extLst>
              <a:ext uri="{FF2B5EF4-FFF2-40B4-BE49-F238E27FC236}">
                <a16:creationId xmlns:a16="http://schemas.microsoft.com/office/drawing/2014/main" id="{192DE282-1BF9-4019-8F90-843611793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7065"/>
              </p:ext>
            </p:extLst>
          </p:nvPr>
        </p:nvGraphicFramePr>
        <p:xfrm>
          <a:off x="3943472" y="4731316"/>
          <a:ext cx="1966011" cy="38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CS ChemDraw Drawing" r:id="rId27" imgW="4230576" imgH="833743" progId="ChemDraw.Document.6.0">
                  <p:embed/>
                </p:oleObj>
              </mc:Choice>
              <mc:Fallback>
                <p:oleObj name="CS ChemDraw Drawing" r:id="rId27" imgW="4230576" imgH="833743" progId="ChemDraw.Document.6.0">
                  <p:embed/>
                  <p:pic>
                    <p:nvPicPr>
                      <p:cNvPr id="37" name="Oggetto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472" y="4731316"/>
                        <a:ext cx="1966011" cy="387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2B3D6D0C-54A7-4916-81DA-DBA85BC4053F}"/>
              </a:ext>
            </a:extLst>
          </p:cNvPr>
          <p:cNvSpPr/>
          <p:nvPr/>
        </p:nvSpPr>
        <p:spPr>
          <a:xfrm>
            <a:off x="2084973" y="86682"/>
            <a:ext cx="49740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Strategia di </a:t>
            </a:r>
            <a:r>
              <a:rPr lang="it-IT" altLang="it-IT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</a:t>
            </a:r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</a:t>
            </a:r>
            <a:endParaRPr lang="it-IT" altLang="it-IT" sz="3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3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>
            <a:extLst>
              <a:ext uri="{FF2B5EF4-FFF2-40B4-BE49-F238E27FC236}">
                <a16:creationId xmlns:a16="http://schemas.microsoft.com/office/drawing/2014/main" id="{F3B6302F-0064-4424-9383-51250E9B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" y="792062"/>
            <a:ext cx="232631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71" name="Picture 9" descr="Carousel">
            <a:extLst>
              <a:ext uri="{FF2B5EF4-FFF2-40B4-BE49-F238E27FC236}">
                <a16:creationId xmlns:a16="http://schemas.microsoft.com/office/drawing/2014/main" id="{B80E2B1F-9E7E-4FE6-88C5-1FED5B9C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68" y="769996"/>
            <a:ext cx="3429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F6F826F-2296-4AEA-BA25-99EDB0B9F5BA}"/>
              </a:ext>
            </a:extLst>
          </p:cNvPr>
          <p:cNvSpPr/>
          <p:nvPr/>
        </p:nvSpPr>
        <p:spPr>
          <a:xfrm>
            <a:off x="2919628" y="86683"/>
            <a:ext cx="3884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Reazione chimica</a:t>
            </a:r>
          </a:p>
        </p:txBody>
      </p:sp>
      <p:pic>
        <p:nvPicPr>
          <p:cNvPr id="11273" name="Picture 9" descr="Immagine correlata">
            <a:extLst>
              <a:ext uri="{FF2B5EF4-FFF2-40B4-BE49-F238E27FC236}">
                <a16:creationId xmlns:a16="http://schemas.microsoft.com/office/drawing/2014/main" id="{53655C03-3F5D-4EF5-87D2-0B08546B4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59" y="3577559"/>
            <a:ext cx="3249485" cy="32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Immagine correlata">
            <a:extLst>
              <a:ext uri="{FF2B5EF4-FFF2-40B4-BE49-F238E27FC236}">
                <a16:creationId xmlns:a16="http://schemas.microsoft.com/office/drawing/2014/main" id="{CACAE376-E9DD-4F0C-8BFE-98BF89B3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41691"/>
            <a:ext cx="37147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E022B8-8A4C-49C8-9837-7A7A568E9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82" y="4149080"/>
            <a:ext cx="4649103" cy="23990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6C16719A-A26D-446E-8AD6-1CF5EE6B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13" y="4432679"/>
            <a:ext cx="2972449" cy="222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7D5A61C-FC85-4521-AACE-2B71F1F9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9" y="682489"/>
            <a:ext cx="3538736" cy="265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07AA922-23E6-4DC2-AE2B-378B51B41813}"/>
              </a:ext>
            </a:extLst>
          </p:cNvPr>
          <p:cNvSpPr/>
          <p:nvPr/>
        </p:nvSpPr>
        <p:spPr>
          <a:xfrm>
            <a:off x="2919628" y="86683"/>
            <a:ext cx="3884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Purificazione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8BAAF0-04A0-436A-BF4D-D96FDB7F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64" y="750621"/>
            <a:ext cx="3328007" cy="340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Immagine 4" descr="Immagine che contiene tazza, interni, tavolo, cibo&#10;&#10;Descrizione generata automaticamente">
            <a:extLst>
              <a:ext uri="{FF2B5EF4-FFF2-40B4-BE49-F238E27FC236}">
                <a16:creationId xmlns:a16="http://schemas.microsoft.com/office/drawing/2014/main" id="{397ADF13-93DB-4AC8-8EA7-E08E195C7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7" y="3521460"/>
            <a:ext cx="2355726" cy="31409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177480-0D2F-407E-BD33-78CCFF401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4682777"/>
            <a:ext cx="2297306" cy="1729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>
            <a:extLst>
              <a:ext uri="{FF2B5EF4-FFF2-40B4-BE49-F238E27FC236}">
                <a16:creationId xmlns:a16="http://schemas.microsoft.com/office/drawing/2014/main" id="{E4CA0014-EB64-403F-AA0A-01871E7F4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4357BF3-8D6E-45D5-8ED5-44EA46597964}"/>
              </a:ext>
            </a:extLst>
          </p:cNvPr>
          <p:cNvSpPr/>
          <p:nvPr/>
        </p:nvSpPr>
        <p:spPr>
          <a:xfrm>
            <a:off x="2919628" y="86683"/>
            <a:ext cx="3884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7417E6F-33DA-411D-B8D6-6CBFFB547F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61" y="732759"/>
            <a:ext cx="4410608" cy="279466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F3DDFD0-40E9-400F-8429-6148685417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421"/>
            <a:ext cx="4049529" cy="2571800"/>
          </a:xfrm>
          <a:prstGeom prst="rect">
            <a:avLst/>
          </a:prstGeom>
        </p:spPr>
      </p:pic>
      <p:pic>
        <p:nvPicPr>
          <p:cNvPr id="17423" name="Picture 15" descr="Risultati immagini per varian 400">
            <a:extLst>
              <a:ext uri="{FF2B5EF4-FFF2-40B4-BE49-F238E27FC236}">
                <a16:creationId xmlns:a16="http://schemas.microsoft.com/office/drawing/2014/main" id="{F4F91309-DC07-4C9B-8DB0-E0F0A039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19427"/>
            <a:ext cx="2440758" cy="27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F63CE7C-CA02-4A66-812D-6B1E7C2D875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61" y="4012727"/>
            <a:ext cx="4476165" cy="25982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>
            <a:extLst>
              <a:ext uri="{FF2B5EF4-FFF2-40B4-BE49-F238E27FC236}">
                <a16:creationId xmlns:a16="http://schemas.microsoft.com/office/drawing/2014/main" id="{3A2D564C-DDD9-4804-9D98-537F1FA0B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95" y="876634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9" name="Picture 12" descr="C:\Documents and Settings\Rizzo\Desktop\foto\SP_A0353.jpg">
            <a:extLst>
              <a:ext uri="{FF2B5EF4-FFF2-40B4-BE49-F238E27FC236}">
                <a16:creationId xmlns:a16="http://schemas.microsoft.com/office/drawing/2014/main" id="{879AFAE4-6087-4469-AEAD-15CD9F831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6271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4357BF3-8D6E-45D5-8ED5-44EA46597964}"/>
              </a:ext>
            </a:extLst>
          </p:cNvPr>
          <p:cNvSpPr/>
          <p:nvPr/>
        </p:nvSpPr>
        <p:spPr>
          <a:xfrm>
            <a:off x="2919628" y="86683"/>
            <a:ext cx="3884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</a:t>
            </a:r>
          </a:p>
        </p:txBody>
      </p:sp>
      <p:pic>
        <p:nvPicPr>
          <p:cNvPr id="54276" name="Picture 4" descr="Risultati immagini per cromatogramma chromnav">
            <a:extLst>
              <a:ext uri="{FF2B5EF4-FFF2-40B4-BE49-F238E27FC236}">
                <a16:creationId xmlns:a16="http://schemas.microsoft.com/office/drawing/2014/main" id="{B9FD52FC-A151-482F-B34E-8A9B33BD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5633"/>
            <a:ext cx="4847670" cy="27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6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09DC4211-FA32-40CB-99A7-715684EBA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973138"/>
            <a:ext cx="7772400" cy="4114800"/>
          </a:xfrm>
        </p:spPr>
        <p:txBody>
          <a:bodyPr/>
          <a:lstStyle/>
          <a:p>
            <a:pPr marL="341313" indent="-341313" eaLnBrk="1" hangingPunct="1">
              <a:buClr>
                <a:srgbClr val="CC3300"/>
              </a:buClr>
              <a:buFont typeface="Times New Roman" panose="02020603050405020304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Gestione del laboratorio</a:t>
            </a:r>
          </a:p>
          <a:p>
            <a:pPr marL="341313" indent="-341313" eaLnBrk="1" hangingPunct="1">
              <a:buClr>
                <a:srgbClr val="CC3300"/>
              </a:buClr>
              <a:buFont typeface="Times New Roman" panose="02020603050405020304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Collaborazione</a:t>
            </a:r>
          </a:p>
          <a:p>
            <a:pPr marL="341313" indent="-341313" eaLnBrk="1" hangingPunct="1">
              <a:buClr>
                <a:srgbClr val="CC3300"/>
              </a:buClr>
              <a:buFont typeface="Times New Roman" panose="02020603050405020304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Costanza</a:t>
            </a:r>
          </a:p>
          <a:p>
            <a:pPr marL="341313" indent="-341313" eaLnBrk="1" hangingPunct="1">
              <a:buClr>
                <a:srgbClr val="CC3300"/>
              </a:buClr>
              <a:buFont typeface="Times New Roman" panose="02020603050405020304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Passione</a:t>
            </a:r>
          </a:p>
          <a:p>
            <a:pPr marL="341313" indent="-341313" eaLnBrk="1" hangingPunct="1">
              <a:buClr>
                <a:srgbClr val="CC3300"/>
              </a:buClr>
              <a:buFont typeface="Times New Roman" panose="02020603050405020304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Attenzione 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CCF9EC91-CBBB-4BFF-9374-77F6B0A5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41" y="160076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E2610D63-029B-439D-9E07-10BD0425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20" y="4011912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70DEDCDA-0CB6-4899-8382-DD7A1D41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60" y="381561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61C0FC7A-47AD-48AF-B53B-BF13F119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03" y="3030538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12B1117-D1B5-4B8E-8E56-948CDF0C9E95}"/>
              </a:ext>
            </a:extLst>
          </p:cNvPr>
          <p:cNvSpPr/>
          <p:nvPr/>
        </p:nvSpPr>
        <p:spPr>
          <a:xfrm>
            <a:off x="2919628" y="86683"/>
            <a:ext cx="3884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Sintesi e non solo…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Tx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alibri" pitchFamily="32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Tx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alibri" pitchFamily="32" charset="0"/>
            <a:ea typeface="SimSun" charset="-122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180</Words>
  <Application>Microsoft Office PowerPoint</Application>
  <PresentationFormat>Presentazione su schermo (4:3)</PresentationFormat>
  <Paragraphs>57</Paragraphs>
  <Slides>13</Slides>
  <Notes>12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Calibri</vt:lpstr>
      <vt:lpstr>SimSun</vt:lpstr>
      <vt:lpstr>Arial</vt:lpstr>
      <vt:lpstr>Times New Roman</vt:lpstr>
      <vt:lpstr>Lucida Sans Unicode</vt:lpstr>
      <vt:lpstr>Bookman Old Style</vt:lpstr>
      <vt:lpstr>Comic Sans MS</vt:lpstr>
      <vt:lpstr>Struttura predefinita</vt:lpstr>
      <vt:lpstr>CS ChemDraw Drawing</vt:lpstr>
      <vt:lpstr>LABORATORIO DI CHIMICA FARMACEUTICA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SINTESI</dc:title>
  <dc:creator>Stefano</dc:creator>
  <cp:lastModifiedBy>francesca seghetti</cp:lastModifiedBy>
  <cp:revision>54</cp:revision>
  <cp:lastPrinted>1601-01-01T00:00:00Z</cp:lastPrinted>
  <dcterms:created xsi:type="dcterms:W3CDTF">2010-04-26T12:33:55Z</dcterms:created>
  <dcterms:modified xsi:type="dcterms:W3CDTF">2019-05-30T22:56:12Z</dcterms:modified>
</cp:coreProperties>
</file>